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8F62AB6-B68B-441F-9AC8-D04EB99B4DB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78" y="-144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дел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3.708510816236809E-2"/>
                  <c:y val="-0.31246273106738226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256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151490856389175E-2"/>
                  <c:y val="-0.26475849731663686"/>
                </c:manualLayout>
              </c:layout>
              <c:spPr>
                <a:solidFill>
                  <a:schemeClr val="accent6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accent6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c:spPr>
              <c:txPr>
                <a:bodyPr anchor="t" anchorCtr="0"/>
                <a:lstStyle/>
                <a:p>
                  <a:pPr>
                    <a:defRPr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7085108162367958E-2"/>
                  <c:y val="-0.14072748956469885"/>
                </c:manualLayout>
              </c:layout>
              <c:spPr>
                <a:solidFill>
                  <a:schemeClr val="accent6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accent6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c:spPr>
              <c:txPr>
                <a:bodyPr anchor="t" anchorCtr="0"/>
                <a:lstStyle/>
                <a:p>
                  <a:pPr>
                    <a:defRPr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60000"/>
                  <a:lumOff val="40000"/>
                </a:schemeClr>
              </a:soli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txPr>
              <a:bodyPr anchor="t" anchorCtr="0"/>
              <a:lstStyle/>
              <a:p>
                <a: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первое полугодие 2020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256</c:v>
                </c:pt>
                <c:pt idx="1">
                  <c:v>207</c:v>
                </c:pt>
                <c:pt idx="2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188480"/>
        <c:axId val="51190016"/>
        <c:axId val="0"/>
      </c:bar3DChart>
      <c:catAx>
        <c:axId val="51188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51190016"/>
        <c:crosses val="autoZero"/>
        <c:auto val="1"/>
        <c:lblAlgn val="ctr"/>
        <c:lblOffset val="100"/>
        <c:noMultiLvlLbl val="0"/>
      </c:catAx>
      <c:valAx>
        <c:axId val="5119001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51188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520"/>
            <a:ext cx="10691812" cy="75607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54212" y="3996655"/>
            <a:ext cx="7850187" cy="129614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altLang="ru-RU" sz="2400">
                <a:solidFill>
                  <a:schemeClr val="bg1"/>
                </a:solidFill>
              </a:rPr>
              <a:t>Результаты </a:t>
            </a:r>
            <a:r>
              <a:rPr lang="ru-RU" altLang="ru-RU" sz="2400">
                <a:solidFill>
                  <a:schemeClr val="bg1"/>
                </a:solidFill>
              </a:rPr>
              <a:t>судебно-правовой работы УФНС России по Удмуртской Республике за 2019 год и первое полугодие 2020 года</a:t>
            </a:r>
            <a:endParaRPr lang="ru-RU" altLang="ru-RU" sz="2000" dirty="0" smtClean="0">
              <a:solidFill>
                <a:schemeClr val="bg1"/>
              </a:solidFill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46300" y="5292799"/>
            <a:ext cx="6984776" cy="1728192"/>
          </a:xfrm>
        </p:spPr>
        <p:txBody>
          <a:bodyPr>
            <a:normAutofit/>
          </a:bodyPr>
          <a:lstStyle/>
          <a:p>
            <a:pPr marL="0" indent="0" algn="ctr" eaLnBrk="1" hangingPunct="1"/>
            <a:r>
              <a:rPr lang="ru-RU" altLang="ru-RU" sz="1800" dirty="0" smtClean="0">
                <a:solidFill>
                  <a:schemeClr val="bg1"/>
                </a:solidFill>
              </a:rPr>
              <a:t>Начальник правового отдела  </a:t>
            </a:r>
          </a:p>
          <a:p>
            <a:pPr marL="0" indent="0" algn="ctr" eaLnBrk="1" hangingPunct="1"/>
            <a:r>
              <a:rPr lang="ru-RU" altLang="ru-RU" sz="1800" dirty="0" smtClean="0">
                <a:solidFill>
                  <a:schemeClr val="bg1"/>
                </a:solidFill>
              </a:rPr>
              <a:t>УФНС России по Удмуртской Республике </a:t>
            </a:r>
          </a:p>
          <a:p>
            <a:pPr marL="0" indent="0" algn="ctr" eaLnBrk="1" hangingPunct="1"/>
            <a:r>
              <a:rPr lang="ru-RU" altLang="ru-RU" sz="2800" b="1" dirty="0" smtClean="0">
                <a:solidFill>
                  <a:schemeClr val="bg1"/>
                </a:solidFill>
              </a:rPr>
              <a:t>Куликов Андрей Юрьевич</a:t>
            </a:r>
          </a:p>
        </p:txBody>
      </p:sp>
    </p:spTree>
    <p:extLst>
      <p:ext uri="{BB962C8B-B14F-4D97-AF65-F5344CB8AC3E}">
        <p14:creationId xmlns:p14="http://schemas.microsoft.com/office/powerpoint/2010/main" val="84371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5" y="2052439"/>
            <a:ext cx="8561139" cy="5043686"/>
          </a:xfrm>
        </p:spPr>
        <p:txBody>
          <a:bodyPr>
            <a:normAutofit/>
          </a:bodyPr>
          <a:lstStyle/>
          <a:p>
            <a:r>
              <a:rPr lang="ru-RU" sz="2000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ВС РФ от 08.06.2018 по делу № АКПИ18-273</a:t>
            </a:r>
            <a:r>
              <a:rPr lang="en-US" sz="2000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База по страховым взносам считается в порядке статьи 346.15 НК РФ. Возможность учета расходов в норме не указана.</a:t>
            </a:r>
          </a:p>
          <a:p>
            <a:r>
              <a:rPr lang="ru-RU" sz="2000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ВС РФ от 19.02.2019 № 306-КГ18-25467</a:t>
            </a:r>
            <a:r>
              <a:rPr lang="en-US" sz="2000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u="sng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 расходы в целях определения размера страхового взноса по ОПС при применении УСН с объектом «доходы-расходы» правомерно.</a:t>
            </a:r>
          </a:p>
          <a:p>
            <a:endParaRPr lang="ru-RU" sz="20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Конституционного суда от 30.01.2020 № 10-О.</a:t>
            </a:r>
          </a:p>
          <a:p>
            <a:endParaRPr lang="ru-RU" sz="2000" u="sng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u="sng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3559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Исчисление страховых взносов на ОПС индивидуальными предпринимателями, применяющими УСН («доходы-расходы») в размере 1% от суммы дохода, превышающего 300 000 руб.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004" y="4860751"/>
            <a:ext cx="11144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09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3852639"/>
            <a:ext cx="8580438" cy="1219199"/>
          </a:xfrm>
        </p:spPr>
        <p:txBody>
          <a:bodyPr/>
          <a:lstStyle/>
          <a:p>
            <a:pPr algn="ctr">
              <a:defRPr/>
            </a:pPr>
            <a:r>
              <a:rPr lang="ru-RU" cap="all" dirty="0"/>
              <a:t>Спасибо за внимание!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5" name="Изображение 1" descr="FNS_vizitka_for_rukovodstvo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556" y="684287"/>
            <a:ext cx="2360928" cy="245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789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6843563"/>
              </p:ext>
            </p:extLst>
          </p:nvPr>
        </p:nvGraphicFramePr>
        <p:xfrm>
          <a:off x="962025" y="1771650"/>
          <a:ext cx="8561388" cy="532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дел, рассмотренных арбитражными судами и судами общей юрисдикции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791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Судебное дело № А71-14657/2018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189063" y="2052438"/>
            <a:ext cx="2760453" cy="1362973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786860" y="5436815"/>
            <a:ext cx="2760453" cy="1362973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Реальный поставщик (ЕСХН)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762524" y="3636615"/>
            <a:ext cx="3192501" cy="1656185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Посредник – проблемная организация (общий режим налогообложения)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Круговая стрелка 10"/>
          <p:cNvSpPr/>
          <p:nvPr/>
        </p:nvSpPr>
        <p:spPr>
          <a:xfrm rot="2475320">
            <a:off x="3848460" y="2243062"/>
            <a:ext cx="1584176" cy="1512169"/>
          </a:xfrm>
          <a:prstGeom prst="circular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Круговая стрелка 11"/>
          <p:cNvSpPr/>
          <p:nvPr/>
        </p:nvSpPr>
        <p:spPr>
          <a:xfrm rot="2475320">
            <a:off x="6800788" y="4043262"/>
            <a:ext cx="1584176" cy="1512169"/>
          </a:xfrm>
          <a:prstGeom prst="circular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</a:t>
            </a:r>
          </a:p>
        </p:txBody>
      </p:sp>
      <p:sp>
        <p:nvSpPr>
          <p:cNvPr id="13" name="Выгнутая вправо стрелка 12"/>
          <p:cNvSpPr/>
          <p:nvPr/>
        </p:nvSpPr>
        <p:spPr>
          <a:xfrm rot="7634881">
            <a:off x="3388555" y="2856925"/>
            <a:ext cx="1468017" cy="5276201"/>
          </a:xfrm>
          <a:prstGeom prst="curved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Молоко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324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Судом выявлены следующие факты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5038" indent="-571500">
              <a:buFontTx/>
              <a:buChar char="-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Формальное вовлечение фирм-однодневок в документооборот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5038" indent="-571500">
              <a:buFontTx/>
              <a:buChar char="-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Строительные работы выполнялись собственными силами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Судебное дело № 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А71-16666/2018</a:t>
            </a:r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084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Судом учтено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5038" indent="-571500">
              <a:buFontTx/>
              <a:buChar char="-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самостоятельной деятельности взаимозависимых организаций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935038" indent="-571500">
              <a:buFontTx/>
              <a:buChar char="-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одного органа управления и контролирующего лица – директора и соучредителя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935038" indent="-571500">
              <a:buFontTx/>
              <a:buChar char="-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общих трудовых ресурсов, оборудования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935038" indent="-571500">
              <a:buFontTx/>
              <a:buChar char="-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по одному адресу, отсутствие имущественной самостоятельности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935038" indent="-571500">
              <a:buFontTx/>
              <a:buChar char="-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Перераспределение финансовых потоков с взаимозависимым лицом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5038" indent="-571500">
              <a:buFontTx/>
              <a:buChar char="-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раздельного складского учета продукции у хозяйствующих субъектов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5038" indent="-571500">
              <a:buFontTx/>
              <a:buChar char="-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5038" indent="-571500">
              <a:buFontTx/>
              <a:buChar char="-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Судебное дело № 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А71-18017/2018</a:t>
            </a:r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923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06438" indent="-342900">
              <a:buFontTx/>
              <a:buChar char="-"/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борьбу с «агрессивными» механизмами налоговой оптимизации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06438" indent="-342900">
              <a:buFontTx/>
              <a:buChar char="-"/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Гарантируют отсутствие налоговых претензий со стороны налоговых органов в отношении налогоплательщиков, добросовестно исполняющих свои налоговые обязательства.</a:t>
            </a:r>
          </a:p>
          <a:p>
            <a:pPr marL="706438" indent="-342900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06438" indent="-342900"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тся к камеральным проверкам деклараций, поданных после 19.08.2017 и выездным проверкам, решения о назначении которых вынесены после 19.08.2017)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оложения статьи 54.1 НК РФ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9816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5" y="3780631"/>
            <a:ext cx="8561139" cy="3315494"/>
          </a:xfrm>
        </p:spPr>
        <p:txBody>
          <a:bodyPr>
            <a:normAutofit/>
          </a:bodyPr>
          <a:lstStyle/>
          <a:p>
            <a:r>
              <a:rPr lang="ru-RU" sz="3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Верховным судом РФ систематизированы выявленные в судебной практике схемы «</a:t>
            </a:r>
            <a:r>
              <a:rPr lang="ru-RU" sz="30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обнальных</a:t>
            </a:r>
            <a:r>
              <a:rPr lang="ru-RU" sz="3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площадок».</a:t>
            </a:r>
            <a:endParaRPr lang="ru-RU" sz="3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26521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 по отдельным вопросам судебной практики, связанным с принятием мер противодействия незаконным финансовым операциям, утвержденный Президиумом ВС РФ 08.07.2020 года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25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Денежные средства перечисляются организациями в уплату налогов за физических лиц (в размере кратно превышающем их налоговые обязательства).</a:t>
            </a:r>
          </a:p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дальнейшем физические лица обращаются в налоговый орган с заявлениями о возврате из бюджета суммы излишне уплаченного налога.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возврата излишне уплаченных налогов через физлиц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674292" y="262850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97954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5" y="1908423"/>
            <a:ext cx="8561139" cy="518770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Внереализационные расходы по налогу на прибыль организаций в виде сумм отрицательных курсовых разниц, начисленных на кредиторскую задолженность, при наличии встречных требований к иностранному контрагенту, отражались необоснованно.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Судебное дело № А71-15867/2018 (методологический спор)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156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151</TotalTime>
  <Words>386</Words>
  <Application>Microsoft Office PowerPoint</Application>
  <PresentationFormat>Произвольный</PresentationFormat>
  <Paragraphs>60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Тема1</vt:lpstr>
      <vt:lpstr>Результаты судебно-правовой работы УФНС России по Удмуртской Республике за 2019 год и первое полугодие 2020 года</vt:lpstr>
      <vt:lpstr>Количество дел, рассмотренных арбитражными судами и судами общей юрисдикции</vt:lpstr>
      <vt:lpstr>Судебное дело № А71-14657/2018</vt:lpstr>
      <vt:lpstr>Судебное дело № А71-16666/2018</vt:lpstr>
      <vt:lpstr>Судебное дело № А71-18017/2018</vt:lpstr>
      <vt:lpstr>Положения статьи 54.1 НК РФ:</vt:lpstr>
      <vt:lpstr>Обзор по отдельным вопросам судебной практики, связанным с принятием мер противодействия незаконным финансовым операциям, утвержденный Президиумом ВС РФ 08.07.2020 года</vt:lpstr>
      <vt:lpstr>Схема возврата излишне уплаченных налогов через физлиц</vt:lpstr>
      <vt:lpstr>Судебное дело № А71-15867/2018 (методологический спор)</vt:lpstr>
      <vt:lpstr>Исчисление страховых взносов на ОПС индивидуальными предпринимателями, применяющими УСН («доходы-расходы») в размере 1% от суммы дохода, превышающего 300 000 руб.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Жаров Дмитрий Феликсович</dc:creator>
  <cp:lastModifiedBy>Еланцева Марина Николаевна</cp:lastModifiedBy>
  <cp:revision>20</cp:revision>
  <dcterms:created xsi:type="dcterms:W3CDTF">2020-09-08T11:35:20Z</dcterms:created>
  <dcterms:modified xsi:type="dcterms:W3CDTF">2020-09-09T05:14:09Z</dcterms:modified>
</cp:coreProperties>
</file>